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71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6" r:id="rId96"/>
    <p:sldId id="355" r:id="rId97"/>
    <p:sldId id="372" r:id="rId98"/>
    <p:sldId id="373" r:id="rId99"/>
    <p:sldId id="374" r:id="rId100"/>
    <p:sldId id="375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57" autoAdjust="0"/>
  </p:normalViewPr>
  <p:slideViewPr>
    <p:cSldViewPr>
      <p:cViewPr varScale="1">
        <p:scale>
          <a:sx n="109" d="100"/>
          <a:sy n="109" d="100"/>
        </p:scale>
        <p:origin x="15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917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841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493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55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135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4799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034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194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57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6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076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C5BAE-A420-4BF0-BB62-910163EC8C14}" type="datetimeFigureOut">
              <a:rPr lang="pl-PL" smtClean="0"/>
              <a:pPr/>
              <a:t>2017-11-03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E372B-B2CB-4358-B9D0-DDE141B4725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108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Metoda </a:t>
            </a:r>
            <a:r>
              <a:rPr lang="pl-PL" dirty="0" err="1" smtClean="0"/>
              <a:t>Forda-Fulkersona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Wyznaczanie przepustowości </a:t>
            </a:r>
            <a:br>
              <a:rPr lang="pl-PL" dirty="0" smtClean="0"/>
            </a:br>
            <a:r>
              <a:rPr lang="pl-PL" dirty="0" smtClean="0"/>
              <a:t>sieci i wąskich gardeł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04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</p:spTree>
    <p:extLst>
      <p:ext uri="{BB962C8B-B14F-4D97-AF65-F5344CB8AC3E}">
        <p14:creationId xmlns:p14="http://schemas.microsoft.com/office/powerpoint/2010/main" val="8818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6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/>
          <p:cNvCxnSpPr/>
          <p:nvPr/>
        </p:nvCxnSpPr>
        <p:spPr>
          <a:xfrm flipV="1">
            <a:off x="1979712" y="692696"/>
            <a:ext cx="115212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847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/>
          <p:cNvCxnSpPr/>
          <p:nvPr/>
        </p:nvCxnSpPr>
        <p:spPr>
          <a:xfrm flipV="1">
            <a:off x="1979712" y="692696"/>
            <a:ext cx="115212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3851920" y="692696"/>
            <a:ext cx="1656184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50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/>
          <p:cNvCxnSpPr/>
          <p:nvPr/>
        </p:nvCxnSpPr>
        <p:spPr>
          <a:xfrm flipV="1">
            <a:off x="1979712" y="692696"/>
            <a:ext cx="115212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3851920" y="692696"/>
            <a:ext cx="1656184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228184" y="839416"/>
            <a:ext cx="828092" cy="3573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1-2-5-11-15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36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/>
          <p:cNvCxnSpPr/>
          <p:nvPr/>
        </p:nvCxnSpPr>
        <p:spPr>
          <a:xfrm flipV="1">
            <a:off x="1979712" y="692696"/>
            <a:ext cx="115212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3851920" y="692696"/>
            <a:ext cx="1656184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228184" y="839416"/>
            <a:ext cx="828092" cy="3573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7596336" y="1628800"/>
            <a:ext cx="936104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1-2-5-11-15-18  =&gt; 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86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cxnSp>
        <p:nvCxnSpPr>
          <p:cNvPr id="6" name="Łącznik prosty ze strzałką 5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/>
          <p:cNvCxnSpPr/>
          <p:nvPr/>
        </p:nvCxnSpPr>
        <p:spPr>
          <a:xfrm flipV="1">
            <a:off x="1979712" y="692696"/>
            <a:ext cx="115212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3851920" y="692696"/>
            <a:ext cx="1656184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228184" y="839416"/>
            <a:ext cx="828092" cy="3573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7596336" y="1628800"/>
            <a:ext cx="936104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1-2-5-11-15-18  = 400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64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3" name="pole tekstowe 2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1-2-5-11-15-18  = 400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3" name="pole tekstowe 2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1: 1-2-5-11-15-18  = 400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929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731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4932040" y="1055401"/>
            <a:ext cx="576064" cy="5845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4932040" y="1055401"/>
            <a:ext cx="576064" cy="5845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6228184" y="860926"/>
            <a:ext cx="792088" cy="3358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1-2-5-9-11-15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4932040" y="1055401"/>
            <a:ext cx="576064" cy="5845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6228184" y="860926"/>
            <a:ext cx="792088" cy="3358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7524328" y="1700808"/>
            <a:ext cx="9361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1-2-5-9-11-15-18  =&gt; 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170080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267744" y="7647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77294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77281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4932040" y="1055401"/>
            <a:ext cx="576064" cy="5845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6228184" y="860926"/>
            <a:ext cx="792088" cy="3358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7524328" y="1700808"/>
            <a:ext cx="9361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1-2-5-9-11-15-18  = 100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51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1979712" y="720227"/>
            <a:ext cx="1080120" cy="5854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3970298" y="985287"/>
            <a:ext cx="576064" cy="7618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4932040" y="1055401"/>
            <a:ext cx="576064" cy="5845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6228184" y="860926"/>
            <a:ext cx="792088" cy="3358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7524328" y="1700808"/>
            <a:ext cx="9361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1-2-5-9-11-15-18  = 100</a:t>
            </a:r>
            <a:endParaRPr lang="pl-PL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4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395536" y="566124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2: 1-2-5-9-11-15-18  = 100</a:t>
            </a:r>
            <a:endParaRPr lang="pl-PL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76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559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V="1">
            <a:off x="4941267" y="1138432"/>
            <a:ext cx="566837" cy="5774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V="1">
            <a:off x="4941267" y="1138432"/>
            <a:ext cx="566837" cy="5774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6102498" y="1216716"/>
            <a:ext cx="893932" cy="12041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1-2-6-9-11-16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V="1">
            <a:off x="4941267" y="1138432"/>
            <a:ext cx="566837" cy="5774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6102498" y="1216716"/>
            <a:ext cx="893932" cy="12041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7596336" y="2636912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1-2-6-9-11-16-18  =&gt; 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258330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V="1">
            <a:off x="4941267" y="1138432"/>
            <a:ext cx="566837" cy="5774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6102498" y="1216716"/>
            <a:ext cx="893932" cy="12041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7596336" y="2636912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395536" y="566124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1-2-6-9-11-16-18  = 200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0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3720965" y="2019037"/>
            <a:ext cx="707019" cy="742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V="1">
            <a:off x="4941267" y="1138432"/>
            <a:ext cx="566837" cy="5774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6102498" y="1216716"/>
            <a:ext cx="893932" cy="12041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7596336" y="2636912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395536" y="566124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1-2-6-9-11-16-18  = 200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65464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297436" y="13763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3: 1-2-6-9-11-16-18  = 200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297436" y="13763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99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7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1-2-6-10-12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5068831" y="2348880"/>
            <a:ext cx="655297" cy="7265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1-2-6-10-12-15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5068831" y="2348880"/>
            <a:ext cx="655297" cy="7265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flipV="1">
            <a:off x="6272130" y="1560308"/>
            <a:ext cx="604126" cy="3902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1-2-6-10-12-15-18 =&gt;?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5068831" y="2348880"/>
            <a:ext cx="655297" cy="7265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flipV="1">
            <a:off x="6272130" y="1560308"/>
            <a:ext cx="604126" cy="3902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>
            <a:off x="7524328" y="1700808"/>
            <a:ext cx="9361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465039"/>
            <a:ext cx="504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50075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1-2-6-10-12-15-18 = 200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00971" y="13506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876698" y="1556792"/>
            <a:ext cx="43204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195736" y="1552339"/>
            <a:ext cx="864096" cy="1484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5068831" y="2348880"/>
            <a:ext cx="655297" cy="7265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flipV="1">
            <a:off x="6272130" y="1560308"/>
            <a:ext cx="604126" cy="3902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>
            <a:off x="7524328" y="1700808"/>
            <a:ext cx="9361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7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4: 1-2-6-10-12-15-18 =200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63657" y="23461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93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44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1-3-6-10-13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 flipV="1">
            <a:off x="5227754" y="3140968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1-3-6-10-13-16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 flipV="1">
            <a:off x="5227754" y="3140968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1-3-6-10-13-16-18 =&gt;?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 flipV="1">
            <a:off x="5227754" y="3140968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>
            <a:off x="7567637" y="2657362"/>
            <a:ext cx="676771" cy="212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1-3-6-10-13-16-18 = 150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4111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3462406" y="2274645"/>
            <a:ext cx="1037586" cy="1010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2267744" y="1980137"/>
            <a:ext cx="753112" cy="36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 flipV="1">
            <a:off x="5227754" y="3140968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>
            <a:off x="7567637" y="2657362"/>
            <a:ext cx="676771" cy="212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54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5: 1-3-6-10-13-16-18 = 150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2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8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1-3-7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95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1-3-7-9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1-3-7-9-13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>
            <a:off x="4940617" y="2326035"/>
            <a:ext cx="801282" cy="8149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1-3-7-9-13-16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>
            <a:off x="4940617" y="2326035"/>
            <a:ext cx="801282" cy="8149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Trasa 6: 1-3-7-9-13-16-18 =&gt;?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>
            <a:off x="4940617" y="2326035"/>
            <a:ext cx="801282" cy="8149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>
            <a:off x="7567637" y="2657362"/>
            <a:ext cx="676771" cy="212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6: 1-3-7-9-13-16-18 = 150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285037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2710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66799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>
            <a:off x="4940617" y="2326035"/>
            <a:ext cx="801282" cy="8149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>
            <a:off x="7567637" y="2657362"/>
            <a:ext cx="676771" cy="212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7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6: 1-3-7-9-13-16-18 = 150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3867713" y="2394199"/>
            <a:ext cx="855985" cy="858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>
            <a:off x="4940617" y="2326035"/>
            <a:ext cx="801282" cy="8149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6271500" y="2779840"/>
            <a:ext cx="568382" cy="1230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>
            <a:off x="7567637" y="2657362"/>
            <a:ext cx="676771" cy="212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6: 1-3-7-9-13-16-18 = 150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633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9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>
            <a:off x="5013225" y="3738934"/>
            <a:ext cx="795440" cy="5541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1-3-7-8-10-14-17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>
            <a:off x="5013225" y="3738934"/>
            <a:ext cx="795440" cy="5541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6466664" y="4437112"/>
            <a:ext cx="71811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1-3-7-8-10-14-17-18=&gt;? 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>
            <a:off x="5013225" y="3738934"/>
            <a:ext cx="795440" cy="5541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6466664" y="4437112"/>
            <a:ext cx="71811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7668344" y="3140968"/>
            <a:ext cx="792088" cy="7597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1-3-7-8-10-14-17-18 = 200 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238163" y="217558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69577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>
            <a:off x="5013225" y="3738934"/>
            <a:ext cx="795440" cy="5541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6466664" y="4437112"/>
            <a:ext cx="71811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7668344" y="3140968"/>
            <a:ext cx="792088" cy="7597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01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1-3-7-8-10-14-17-18 = 200 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1128726" y="2534251"/>
            <a:ext cx="70697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>
            <a:off x="2514813" y="2799005"/>
            <a:ext cx="706970" cy="341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>
            <a:off x="3221783" y="3717032"/>
            <a:ext cx="145721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3570443" y="3529976"/>
            <a:ext cx="1023843" cy="763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>
            <a:off x="5013225" y="3738934"/>
            <a:ext cx="795440" cy="5541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6466664" y="4437112"/>
            <a:ext cx="71811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7668344" y="3140968"/>
            <a:ext cx="792088" cy="7597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4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Droga 7: 1-3-7-8-10-14-17-18 = 200 </a:t>
            </a:r>
            <a:endParaRPr lang="pl-PL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92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ED73B7-D606-46B6-9BEC-40320C5CC32A}" type="slidenum">
              <a:rPr lang="pl-PL" altLang="pl-PL">
                <a:latin typeface="Arial Black" panose="020B0A04020102020204" pitchFamily="34" charset="0"/>
              </a:rPr>
              <a:pPr eaLnBrk="1" hangingPunct="1"/>
              <a:t>64</a:t>
            </a:fld>
            <a:endParaRPr lang="pl-PL" altLang="pl-PL">
              <a:latin typeface="Arial Black" panose="020B0A04020102020204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79413"/>
          </a:xfrm>
        </p:spPr>
        <p:txBody>
          <a:bodyPr/>
          <a:lstStyle/>
          <a:p>
            <a:pPr eaLnBrk="1" hangingPunct="1"/>
            <a:r>
              <a:rPr lang="pl-PL" altLang="pl-PL" sz="1800" dirty="0" smtClean="0"/>
              <a:t>Możliwości zwiększenia przepływu – szukanie nowych łańcuchów</a:t>
            </a: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539750" y="1341438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1</a:t>
            </a:r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539750" y="2492375"/>
            <a:ext cx="720725" cy="6492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1</a:t>
            </a: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539750" y="3573463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1</a:t>
            </a: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539750" y="4652963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1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3132138" y="1341438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2</a:t>
            </a:r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3132138" y="2492375"/>
            <a:ext cx="720725" cy="6492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2</a:t>
            </a:r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3132138" y="3573463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2</a:t>
            </a: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3132138" y="4652963"/>
            <a:ext cx="720725" cy="649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/>
              <a:t>2</a:t>
            </a:r>
          </a:p>
        </p:txBody>
      </p:sp>
      <p:sp>
        <p:nvSpPr>
          <p:cNvPr id="12300" name="Line 13"/>
          <p:cNvSpPr>
            <a:spLocks noChangeShapeType="1"/>
          </p:cNvSpPr>
          <p:nvPr/>
        </p:nvSpPr>
        <p:spPr bwMode="auto">
          <a:xfrm>
            <a:off x="1258888" y="1557338"/>
            <a:ext cx="1873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1" name="Line 15"/>
          <p:cNvSpPr>
            <a:spLocks noChangeShapeType="1"/>
          </p:cNvSpPr>
          <p:nvPr/>
        </p:nvSpPr>
        <p:spPr bwMode="auto">
          <a:xfrm>
            <a:off x="1258888" y="2708275"/>
            <a:ext cx="1873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2" name="Line 16"/>
          <p:cNvSpPr>
            <a:spLocks noChangeShapeType="1"/>
          </p:cNvSpPr>
          <p:nvPr/>
        </p:nvSpPr>
        <p:spPr bwMode="auto">
          <a:xfrm>
            <a:off x="1258888" y="3789363"/>
            <a:ext cx="1873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3" name="Line 17"/>
          <p:cNvSpPr>
            <a:spLocks noChangeShapeType="1"/>
          </p:cNvSpPr>
          <p:nvPr/>
        </p:nvSpPr>
        <p:spPr bwMode="auto">
          <a:xfrm>
            <a:off x="1258888" y="4868863"/>
            <a:ext cx="1873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4" name="Line 18"/>
          <p:cNvSpPr>
            <a:spLocks noChangeShapeType="1"/>
          </p:cNvSpPr>
          <p:nvPr/>
        </p:nvSpPr>
        <p:spPr bwMode="auto">
          <a:xfrm>
            <a:off x="1258888" y="2924175"/>
            <a:ext cx="187325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lgDash"/>
            <a:round/>
            <a:headEnd type="triangle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5" name="Line 19"/>
          <p:cNvSpPr>
            <a:spLocks noChangeShapeType="1"/>
          </p:cNvSpPr>
          <p:nvPr/>
        </p:nvSpPr>
        <p:spPr bwMode="auto">
          <a:xfrm>
            <a:off x="1258888" y="5084763"/>
            <a:ext cx="187325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lgDash"/>
            <a:round/>
            <a:headEnd type="triangle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6" name="Line 20"/>
          <p:cNvSpPr>
            <a:spLocks noChangeShapeType="1"/>
          </p:cNvSpPr>
          <p:nvPr/>
        </p:nvSpPr>
        <p:spPr bwMode="auto">
          <a:xfrm flipH="1" flipV="1">
            <a:off x="1258888" y="4005263"/>
            <a:ext cx="187325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lgDash"/>
            <a:round/>
            <a:headEnd type="triangle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7" name="Line 21"/>
          <p:cNvSpPr>
            <a:spLocks noChangeShapeType="1"/>
          </p:cNvSpPr>
          <p:nvPr/>
        </p:nvSpPr>
        <p:spPr bwMode="auto">
          <a:xfrm flipH="1">
            <a:off x="1258888" y="1700213"/>
            <a:ext cx="187325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lgDash"/>
            <a:round/>
            <a:headEnd type="triangle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8" name="Freeform 22"/>
          <p:cNvSpPr>
            <a:spLocks/>
          </p:cNvSpPr>
          <p:nvPr/>
        </p:nvSpPr>
        <p:spPr bwMode="auto">
          <a:xfrm>
            <a:off x="1276350" y="2603500"/>
            <a:ext cx="1762125" cy="215900"/>
          </a:xfrm>
          <a:custGeom>
            <a:avLst/>
            <a:gdLst>
              <a:gd name="T0" fmla="*/ 0 w 1110"/>
              <a:gd name="T1" fmla="*/ 100 h 136"/>
              <a:gd name="T2" fmla="*/ 24 w 1110"/>
              <a:gd name="T3" fmla="*/ 22 h 136"/>
              <a:gd name="T4" fmla="*/ 54 w 1110"/>
              <a:gd name="T5" fmla="*/ 118 h 136"/>
              <a:gd name="T6" fmla="*/ 120 w 1110"/>
              <a:gd name="T7" fmla="*/ 52 h 136"/>
              <a:gd name="T8" fmla="*/ 126 w 1110"/>
              <a:gd name="T9" fmla="*/ 112 h 136"/>
              <a:gd name="T10" fmla="*/ 150 w 1110"/>
              <a:gd name="T11" fmla="*/ 106 h 136"/>
              <a:gd name="T12" fmla="*/ 168 w 1110"/>
              <a:gd name="T13" fmla="*/ 64 h 136"/>
              <a:gd name="T14" fmla="*/ 174 w 1110"/>
              <a:gd name="T15" fmla="*/ 40 h 136"/>
              <a:gd name="T16" fmla="*/ 216 w 1110"/>
              <a:gd name="T17" fmla="*/ 106 h 136"/>
              <a:gd name="T18" fmla="*/ 264 w 1110"/>
              <a:gd name="T19" fmla="*/ 52 h 136"/>
              <a:gd name="T20" fmla="*/ 276 w 1110"/>
              <a:gd name="T21" fmla="*/ 4 h 136"/>
              <a:gd name="T22" fmla="*/ 282 w 1110"/>
              <a:gd name="T23" fmla="*/ 22 h 136"/>
              <a:gd name="T24" fmla="*/ 294 w 1110"/>
              <a:gd name="T25" fmla="*/ 40 h 136"/>
              <a:gd name="T26" fmla="*/ 330 w 1110"/>
              <a:gd name="T27" fmla="*/ 130 h 136"/>
              <a:gd name="T28" fmla="*/ 402 w 1110"/>
              <a:gd name="T29" fmla="*/ 34 h 136"/>
              <a:gd name="T30" fmla="*/ 438 w 1110"/>
              <a:gd name="T31" fmla="*/ 118 h 136"/>
              <a:gd name="T32" fmla="*/ 498 w 1110"/>
              <a:gd name="T33" fmla="*/ 58 h 136"/>
              <a:gd name="T34" fmla="*/ 522 w 1110"/>
              <a:gd name="T35" fmla="*/ 22 h 136"/>
              <a:gd name="T36" fmla="*/ 558 w 1110"/>
              <a:gd name="T37" fmla="*/ 106 h 136"/>
              <a:gd name="T38" fmla="*/ 564 w 1110"/>
              <a:gd name="T39" fmla="*/ 130 h 136"/>
              <a:gd name="T40" fmla="*/ 576 w 1110"/>
              <a:gd name="T41" fmla="*/ 112 h 136"/>
              <a:gd name="T42" fmla="*/ 606 w 1110"/>
              <a:gd name="T43" fmla="*/ 76 h 136"/>
              <a:gd name="T44" fmla="*/ 642 w 1110"/>
              <a:gd name="T45" fmla="*/ 58 h 136"/>
              <a:gd name="T46" fmla="*/ 666 w 1110"/>
              <a:gd name="T47" fmla="*/ 136 h 136"/>
              <a:gd name="T48" fmla="*/ 744 w 1110"/>
              <a:gd name="T49" fmla="*/ 46 h 136"/>
              <a:gd name="T50" fmla="*/ 762 w 1110"/>
              <a:gd name="T51" fmla="*/ 52 h 136"/>
              <a:gd name="T52" fmla="*/ 780 w 1110"/>
              <a:gd name="T53" fmla="*/ 124 h 136"/>
              <a:gd name="T54" fmla="*/ 870 w 1110"/>
              <a:gd name="T55" fmla="*/ 16 h 136"/>
              <a:gd name="T56" fmla="*/ 882 w 1110"/>
              <a:gd name="T57" fmla="*/ 34 h 136"/>
              <a:gd name="T58" fmla="*/ 888 w 1110"/>
              <a:gd name="T59" fmla="*/ 88 h 136"/>
              <a:gd name="T60" fmla="*/ 930 w 1110"/>
              <a:gd name="T61" fmla="*/ 46 h 136"/>
              <a:gd name="T62" fmla="*/ 948 w 1110"/>
              <a:gd name="T63" fmla="*/ 28 h 136"/>
              <a:gd name="T64" fmla="*/ 972 w 1110"/>
              <a:gd name="T65" fmla="*/ 70 h 136"/>
              <a:gd name="T66" fmla="*/ 984 w 1110"/>
              <a:gd name="T67" fmla="*/ 106 h 136"/>
              <a:gd name="T68" fmla="*/ 1038 w 1110"/>
              <a:gd name="T69" fmla="*/ 46 h 136"/>
              <a:gd name="T70" fmla="*/ 1044 w 1110"/>
              <a:gd name="T71" fmla="*/ 22 h 136"/>
              <a:gd name="T72" fmla="*/ 1056 w 1110"/>
              <a:gd name="T73" fmla="*/ 46 h 136"/>
              <a:gd name="T74" fmla="*/ 1074 w 1110"/>
              <a:gd name="T75" fmla="*/ 106 h 136"/>
              <a:gd name="T76" fmla="*/ 1110 w 1110"/>
              <a:gd name="T77" fmla="*/ 70 h 1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110"/>
              <a:gd name="T118" fmla="*/ 0 h 136"/>
              <a:gd name="T119" fmla="*/ 1110 w 1110"/>
              <a:gd name="T120" fmla="*/ 136 h 1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110" h="136">
                <a:moveTo>
                  <a:pt x="0" y="100"/>
                </a:moveTo>
                <a:cubicBezTo>
                  <a:pt x="9" y="74"/>
                  <a:pt x="17" y="49"/>
                  <a:pt x="24" y="22"/>
                </a:cubicBezTo>
                <a:cubicBezTo>
                  <a:pt x="35" y="54"/>
                  <a:pt x="43" y="86"/>
                  <a:pt x="54" y="118"/>
                </a:cubicBezTo>
                <a:cubicBezTo>
                  <a:pt x="81" y="100"/>
                  <a:pt x="102" y="79"/>
                  <a:pt x="120" y="52"/>
                </a:cubicBezTo>
                <a:cubicBezTo>
                  <a:pt x="122" y="72"/>
                  <a:pt x="116" y="94"/>
                  <a:pt x="126" y="112"/>
                </a:cubicBezTo>
                <a:cubicBezTo>
                  <a:pt x="130" y="119"/>
                  <a:pt x="144" y="112"/>
                  <a:pt x="150" y="106"/>
                </a:cubicBezTo>
                <a:cubicBezTo>
                  <a:pt x="161" y="95"/>
                  <a:pt x="160" y="77"/>
                  <a:pt x="168" y="64"/>
                </a:cubicBezTo>
                <a:cubicBezTo>
                  <a:pt x="170" y="56"/>
                  <a:pt x="167" y="44"/>
                  <a:pt x="174" y="40"/>
                </a:cubicBezTo>
                <a:cubicBezTo>
                  <a:pt x="197" y="28"/>
                  <a:pt x="216" y="106"/>
                  <a:pt x="216" y="106"/>
                </a:cubicBezTo>
                <a:cubicBezTo>
                  <a:pt x="252" y="79"/>
                  <a:pt x="232" y="74"/>
                  <a:pt x="264" y="52"/>
                </a:cubicBezTo>
                <a:cubicBezTo>
                  <a:pt x="269" y="36"/>
                  <a:pt x="264" y="16"/>
                  <a:pt x="276" y="4"/>
                </a:cubicBezTo>
                <a:cubicBezTo>
                  <a:pt x="280" y="0"/>
                  <a:pt x="279" y="16"/>
                  <a:pt x="282" y="22"/>
                </a:cubicBezTo>
                <a:cubicBezTo>
                  <a:pt x="285" y="28"/>
                  <a:pt x="291" y="34"/>
                  <a:pt x="294" y="40"/>
                </a:cubicBezTo>
                <a:cubicBezTo>
                  <a:pt x="309" y="70"/>
                  <a:pt x="322" y="98"/>
                  <a:pt x="330" y="130"/>
                </a:cubicBezTo>
                <a:cubicBezTo>
                  <a:pt x="352" y="97"/>
                  <a:pt x="374" y="62"/>
                  <a:pt x="402" y="34"/>
                </a:cubicBezTo>
                <a:cubicBezTo>
                  <a:pt x="417" y="63"/>
                  <a:pt x="428" y="87"/>
                  <a:pt x="438" y="118"/>
                </a:cubicBezTo>
                <a:cubicBezTo>
                  <a:pt x="469" y="108"/>
                  <a:pt x="479" y="82"/>
                  <a:pt x="498" y="58"/>
                </a:cubicBezTo>
                <a:cubicBezTo>
                  <a:pt x="507" y="47"/>
                  <a:pt x="522" y="22"/>
                  <a:pt x="522" y="22"/>
                </a:cubicBezTo>
                <a:cubicBezTo>
                  <a:pt x="536" y="50"/>
                  <a:pt x="540" y="80"/>
                  <a:pt x="558" y="106"/>
                </a:cubicBezTo>
                <a:cubicBezTo>
                  <a:pt x="560" y="114"/>
                  <a:pt x="556" y="127"/>
                  <a:pt x="564" y="130"/>
                </a:cubicBezTo>
                <a:cubicBezTo>
                  <a:pt x="571" y="132"/>
                  <a:pt x="572" y="118"/>
                  <a:pt x="576" y="112"/>
                </a:cubicBezTo>
                <a:cubicBezTo>
                  <a:pt x="595" y="79"/>
                  <a:pt x="578" y="95"/>
                  <a:pt x="606" y="76"/>
                </a:cubicBezTo>
                <a:cubicBezTo>
                  <a:pt x="615" y="50"/>
                  <a:pt x="618" y="22"/>
                  <a:pt x="642" y="58"/>
                </a:cubicBezTo>
                <a:cubicBezTo>
                  <a:pt x="649" y="86"/>
                  <a:pt x="653" y="110"/>
                  <a:pt x="666" y="136"/>
                </a:cubicBezTo>
                <a:cubicBezTo>
                  <a:pt x="683" y="110"/>
                  <a:pt x="718" y="55"/>
                  <a:pt x="744" y="46"/>
                </a:cubicBezTo>
                <a:cubicBezTo>
                  <a:pt x="750" y="48"/>
                  <a:pt x="758" y="47"/>
                  <a:pt x="762" y="52"/>
                </a:cubicBezTo>
                <a:cubicBezTo>
                  <a:pt x="771" y="64"/>
                  <a:pt x="777" y="111"/>
                  <a:pt x="780" y="124"/>
                </a:cubicBezTo>
                <a:cubicBezTo>
                  <a:pt x="802" y="92"/>
                  <a:pt x="839" y="37"/>
                  <a:pt x="870" y="16"/>
                </a:cubicBezTo>
                <a:cubicBezTo>
                  <a:pt x="874" y="22"/>
                  <a:pt x="880" y="27"/>
                  <a:pt x="882" y="34"/>
                </a:cubicBezTo>
                <a:cubicBezTo>
                  <a:pt x="886" y="52"/>
                  <a:pt x="870" y="84"/>
                  <a:pt x="888" y="88"/>
                </a:cubicBezTo>
                <a:cubicBezTo>
                  <a:pt x="907" y="93"/>
                  <a:pt x="916" y="60"/>
                  <a:pt x="930" y="46"/>
                </a:cubicBezTo>
                <a:cubicBezTo>
                  <a:pt x="936" y="40"/>
                  <a:pt x="948" y="28"/>
                  <a:pt x="948" y="28"/>
                </a:cubicBezTo>
                <a:cubicBezTo>
                  <a:pt x="977" y="47"/>
                  <a:pt x="961" y="31"/>
                  <a:pt x="972" y="70"/>
                </a:cubicBezTo>
                <a:cubicBezTo>
                  <a:pt x="975" y="82"/>
                  <a:pt x="984" y="106"/>
                  <a:pt x="984" y="106"/>
                </a:cubicBezTo>
                <a:cubicBezTo>
                  <a:pt x="1004" y="86"/>
                  <a:pt x="1018" y="66"/>
                  <a:pt x="1038" y="46"/>
                </a:cubicBezTo>
                <a:cubicBezTo>
                  <a:pt x="1040" y="38"/>
                  <a:pt x="1036" y="22"/>
                  <a:pt x="1044" y="22"/>
                </a:cubicBezTo>
                <a:cubicBezTo>
                  <a:pt x="1053" y="22"/>
                  <a:pt x="1052" y="38"/>
                  <a:pt x="1056" y="46"/>
                </a:cubicBezTo>
                <a:cubicBezTo>
                  <a:pt x="1064" y="65"/>
                  <a:pt x="1068" y="86"/>
                  <a:pt x="1074" y="106"/>
                </a:cubicBezTo>
                <a:cubicBezTo>
                  <a:pt x="1085" y="89"/>
                  <a:pt x="1096" y="84"/>
                  <a:pt x="1110" y="7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309" name="Text Box 23"/>
          <p:cNvSpPr txBox="1">
            <a:spLocks noChangeArrowheads="1"/>
          </p:cNvSpPr>
          <p:nvPr/>
        </p:nvSpPr>
        <p:spPr bwMode="auto">
          <a:xfrm>
            <a:off x="1835150" y="1341438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/>
              <a:t>100</a:t>
            </a:r>
          </a:p>
        </p:txBody>
      </p:sp>
      <p:sp>
        <p:nvSpPr>
          <p:cNvPr id="12310" name="Text Box 24"/>
          <p:cNvSpPr txBox="1">
            <a:spLocks noChangeArrowheads="1"/>
          </p:cNvSpPr>
          <p:nvPr/>
        </p:nvSpPr>
        <p:spPr bwMode="auto">
          <a:xfrm>
            <a:off x="1835150" y="2565400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/>
              <a:t>100</a:t>
            </a:r>
          </a:p>
        </p:txBody>
      </p:sp>
      <p:sp>
        <p:nvSpPr>
          <p:cNvPr id="12311" name="Text Box 25"/>
          <p:cNvSpPr txBox="1">
            <a:spLocks noChangeArrowheads="1"/>
          </p:cNvSpPr>
          <p:nvPr/>
        </p:nvSpPr>
        <p:spPr bwMode="auto">
          <a:xfrm>
            <a:off x="2195513" y="2276475"/>
            <a:ext cx="57626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>
                <a:solidFill>
                  <a:schemeClr val="bg2"/>
                </a:solidFill>
              </a:rPr>
              <a:t>100</a:t>
            </a:r>
          </a:p>
        </p:txBody>
      </p:sp>
      <p:sp>
        <p:nvSpPr>
          <p:cNvPr id="12312" name="Text Box 26"/>
          <p:cNvSpPr txBox="1">
            <a:spLocks noChangeArrowheads="1"/>
          </p:cNvSpPr>
          <p:nvPr/>
        </p:nvSpPr>
        <p:spPr bwMode="auto">
          <a:xfrm>
            <a:off x="1619250" y="3644900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/>
              <a:t>400</a:t>
            </a:r>
          </a:p>
        </p:txBody>
      </p:sp>
      <p:sp>
        <p:nvSpPr>
          <p:cNvPr id="12313" name="Text Box 27"/>
          <p:cNvSpPr txBox="1">
            <a:spLocks noChangeArrowheads="1"/>
          </p:cNvSpPr>
          <p:nvPr/>
        </p:nvSpPr>
        <p:spPr bwMode="auto">
          <a:xfrm>
            <a:off x="2339975" y="3429000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>
                <a:solidFill>
                  <a:schemeClr val="bg2"/>
                </a:solidFill>
              </a:rPr>
              <a:t>200</a:t>
            </a:r>
          </a:p>
        </p:txBody>
      </p:sp>
      <p:sp>
        <p:nvSpPr>
          <p:cNvPr id="12314" name="Text Box 28"/>
          <p:cNvSpPr txBox="1">
            <a:spLocks noChangeArrowheads="1"/>
          </p:cNvSpPr>
          <p:nvPr/>
        </p:nvSpPr>
        <p:spPr bwMode="auto">
          <a:xfrm>
            <a:off x="1908175" y="4076700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12315" name="Text Box 29"/>
          <p:cNvSpPr txBox="1">
            <a:spLocks noChangeArrowheads="1"/>
          </p:cNvSpPr>
          <p:nvPr/>
        </p:nvSpPr>
        <p:spPr bwMode="auto">
          <a:xfrm>
            <a:off x="1835150" y="4724400"/>
            <a:ext cx="576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/>
              <a:t>400</a:t>
            </a:r>
          </a:p>
        </p:txBody>
      </p:sp>
      <p:sp>
        <p:nvSpPr>
          <p:cNvPr id="12316" name="Text Box 30"/>
          <p:cNvSpPr txBox="1">
            <a:spLocks noChangeArrowheads="1"/>
          </p:cNvSpPr>
          <p:nvPr/>
        </p:nvSpPr>
        <p:spPr bwMode="auto">
          <a:xfrm>
            <a:off x="2411413" y="4508500"/>
            <a:ext cx="57626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>
                <a:solidFill>
                  <a:schemeClr val="bg2"/>
                </a:solidFill>
              </a:rPr>
              <a:t>200</a:t>
            </a:r>
          </a:p>
        </p:txBody>
      </p:sp>
      <p:sp>
        <p:nvSpPr>
          <p:cNvPr id="12317" name="Text Box 31"/>
          <p:cNvSpPr txBox="1">
            <a:spLocks noChangeArrowheads="1"/>
          </p:cNvSpPr>
          <p:nvPr/>
        </p:nvSpPr>
        <p:spPr bwMode="auto">
          <a:xfrm>
            <a:off x="2195513" y="5157788"/>
            <a:ext cx="936625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400">
                <a:solidFill>
                  <a:srgbClr val="FF0000"/>
                </a:solidFill>
              </a:rPr>
              <a:t>Max 200</a:t>
            </a:r>
          </a:p>
        </p:txBody>
      </p:sp>
    </p:spTree>
    <p:extLst>
      <p:ext uri="{BB962C8B-B14F-4D97-AF65-F5344CB8AC3E}">
        <p14:creationId xmlns:p14="http://schemas.microsoft.com/office/powerpoint/2010/main" val="2245887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e tekstowe 56"/>
          <p:cNvSpPr txBox="1"/>
          <p:nvPr/>
        </p:nvSpPr>
        <p:spPr>
          <a:xfrm>
            <a:off x="395536" y="566124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34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e tekstowe 57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e tekstowe 58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e tekstowe 59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e tekstowe 66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e tekstowe 66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e tekstowe 67"/>
          <p:cNvSpPr txBox="1"/>
          <p:nvPr/>
        </p:nvSpPr>
        <p:spPr>
          <a:xfrm>
            <a:off x="395536" y="56612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6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/>
          <p:cNvCxnSpPr/>
          <p:nvPr/>
        </p:nvCxnSpPr>
        <p:spPr>
          <a:xfrm flipV="1">
            <a:off x="7452320" y="2965015"/>
            <a:ext cx="727163" cy="7382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e tekstowe 69"/>
          <p:cNvSpPr txBox="1"/>
          <p:nvPr/>
        </p:nvSpPr>
        <p:spPr>
          <a:xfrm>
            <a:off x="395536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1-4-7-8-14-16-13-17-18 =&gt;?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637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394328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/>
          <p:cNvCxnSpPr/>
          <p:nvPr/>
        </p:nvCxnSpPr>
        <p:spPr>
          <a:xfrm flipV="1">
            <a:off x="7452320" y="2965015"/>
            <a:ext cx="727163" cy="7382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/>
          <p:cNvSpPr txBox="1"/>
          <p:nvPr/>
        </p:nvSpPr>
        <p:spPr>
          <a:xfrm>
            <a:off x="395536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1-4-7-8-14-16-13-17-18 = 200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78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rostokąt zaokrąglony 54"/>
          <p:cNvSpPr/>
          <p:nvPr/>
        </p:nvSpPr>
        <p:spPr>
          <a:xfrm rot="20936845">
            <a:off x="6405238" y="2909845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/>
          <p:cNvCxnSpPr/>
          <p:nvPr/>
        </p:nvCxnSpPr>
        <p:spPr>
          <a:xfrm flipV="1">
            <a:off x="7452320" y="2965015"/>
            <a:ext cx="727163" cy="7382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/>
          <p:cNvSpPr txBox="1"/>
          <p:nvPr/>
        </p:nvSpPr>
        <p:spPr>
          <a:xfrm>
            <a:off x="6466664" y="301785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smtClean="0">
                <a:solidFill>
                  <a:srgbClr val="00B0F0"/>
                </a:solidFill>
              </a:rPr>
              <a:t>-200</a:t>
            </a:r>
            <a:endParaRPr lang="pl-PL" sz="1200" b="1" dirty="0">
              <a:solidFill>
                <a:srgbClr val="00B0F0"/>
              </a:solidFill>
            </a:endParaRPr>
          </a:p>
        </p:txBody>
      </p:sp>
      <p:sp>
        <p:nvSpPr>
          <p:cNvPr id="72" name="pole tekstowe 71"/>
          <p:cNvSpPr txBox="1"/>
          <p:nvPr/>
        </p:nvSpPr>
        <p:spPr>
          <a:xfrm>
            <a:off x="395536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1-4-7-8-14-16-13-17-18 = 200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513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214636" y="248853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strike="sngStrike" dirty="0" smtClean="0">
                <a:solidFill>
                  <a:srgbClr val="FF0000"/>
                </a:solidFill>
              </a:rPr>
              <a:t>150</a:t>
            </a:r>
            <a:r>
              <a:rPr lang="pl-PL" sz="1000" b="1" dirty="0" smtClean="0">
                <a:solidFill>
                  <a:srgbClr val="FF0000"/>
                </a:solidFill>
              </a:rPr>
              <a:t> </a:t>
            </a:r>
            <a:r>
              <a:rPr lang="pl-PL" sz="1000" b="1" strike="sngStrike" dirty="0" smtClean="0">
                <a:solidFill>
                  <a:srgbClr val="FF0000"/>
                </a:solidFill>
              </a:rPr>
              <a:t>150</a:t>
            </a:r>
            <a:endParaRPr lang="pl-PL" sz="1000" b="1" strike="sngStrike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>
            <a:off x="6261808" y="2779813"/>
            <a:ext cx="564413" cy="123111"/>
          </a:xfrm>
          <a:prstGeom prst="straightConnector1">
            <a:avLst/>
          </a:prstGeom>
          <a:ln w="1905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/>
          <p:cNvCxnSpPr/>
          <p:nvPr/>
        </p:nvCxnSpPr>
        <p:spPr>
          <a:xfrm flipV="1">
            <a:off x="7452320" y="2965015"/>
            <a:ext cx="727163" cy="7382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/>
          <p:cNvSpPr txBox="1"/>
          <p:nvPr/>
        </p:nvSpPr>
        <p:spPr>
          <a:xfrm>
            <a:off x="6466664" y="301785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smtClean="0">
                <a:solidFill>
                  <a:srgbClr val="00B0F0"/>
                </a:solidFill>
              </a:rPr>
              <a:t>-200</a:t>
            </a:r>
            <a:endParaRPr lang="pl-PL" sz="1200" b="1" dirty="0">
              <a:solidFill>
                <a:srgbClr val="00B0F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395536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1-4-7-8-14-16-13-17-18 = 200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70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y ze strzałką 43"/>
          <p:cNvCxnSpPr/>
          <p:nvPr/>
        </p:nvCxnSpPr>
        <p:spPr>
          <a:xfrm>
            <a:off x="858498" y="3070948"/>
            <a:ext cx="353485" cy="71747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2088408" y="3529975"/>
            <a:ext cx="1041874" cy="34664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/>
          <p:cNvCxnSpPr/>
          <p:nvPr/>
        </p:nvCxnSpPr>
        <p:spPr>
          <a:xfrm flipH="1">
            <a:off x="3473811" y="3711781"/>
            <a:ext cx="169688" cy="547131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/>
          <p:cNvCxnSpPr/>
          <p:nvPr/>
        </p:nvCxnSpPr>
        <p:spPr>
          <a:xfrm flipV="1">
            <a:off x="3683387" y="4712600"/>
            <a:ext cx="2256765" cy="5946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/>
          <p:cNvCxnSpPr/>
          <p:nvPr/>
        </p:nvCxnSpPr>
        <p:spPr>
          <a:xfrm flipV="1">
            <a:off x="6534349" y="3156257"/>
            <a:ext cx="557931" cy="97881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/>
          <p:nvPr/>
        </p:nvCxnSpPr>
        <p:spPr>
          <a:xfrm>
            <a:off x="6387664" y="3645662"/>
            <a:ext cx="597259" cy="33968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/>
          <p:cNvCxnSpPr/>
          <p:nvPr/>
        </p:nvCxnSpPr>
        <p:spPr>
          <a:xfrm flipV="1">
            <a:off x="7452320" y="2965015"/>
            <a:ext cx="727163" cy="7382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e tekstowe 54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2" name="pole tekstowe 7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3" name="pole tekstowe 7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4" name="pole tekstowe 7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5" name="pole tekstowe 7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6" name="pole tekstowe 75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7" name="pole tekstowe 76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9" name="pole tekstowe 68"/>
          <p:cNvSpPr txBox="1"/>
          <p:nvPr/>
        </p:nvSpPr>
        <p:spPr>
          <a:xfrm>
            <a:off x="395536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1: 1-4-7-8-14-16-13-17-18 = 200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40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2" name="pole tekstowe 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ole tekstowe 60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pole tekstowe 54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2" name="pole tekstowe 7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3" name="pole tekstowe 7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4" name="pole tekstowe 7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5" name="pole tekstowe 7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6" name="pole tekstowe 75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7" name="pole tekstowe 76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74118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pole tekstowe 56"/>
          <p:cNvSpPr txBox="1"/>
          <p:nvPr/>
        </p:nvSpPr>
        <p:spPr>
          <a:xfrm>
            <a:off x="395536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Łańcuch 2 =&gt; 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275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8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/>
          <p:nvPr/>
        </p:nvCxnSpPr>
        <p:spPr>
          <a:xfrm flipV="1">
            <a:off x="2411760" y="2102195"/>
            <a:ext cx="792088" cy="41511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9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>
            <a:endCxn id="79" idx="3"/>
          </p:cNvCxnSpPr>
          <p:nvPr/>
        </p:nvCxnSpPr>
        <p:spPr>
          <a:xfrm flipV="1">
            <a:off x="2411760" y="2086634"/>
            <a:ext cx="815732" cy="4306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/>
          <p:nvPr/>
        </p:nvCxnSpPr>
        <p:spPr>
          <a:xfrm flipV="1">
            <a:off x="3563888" y="3645024"/>
            <a:ext cx="1152128" cy="7920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 flipV="1">
            <a:off x="3624607" y="3651742"/>
            <a:ext cx="1137940" cy="824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ipsa 83"/>
          <p:cNvSpPr/>
          <p:nvPr/>
        </p:nvSpPr>
        <p:spPr>
          <a:xfrm>
            <a:off x="4636658" y="308758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 flipV="1">
            <a:off x="3624607" y="3651742"/>
            <a:ext cx="1137940" cy="824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ipsa 83"/>
          <p:cNvSpPr/>
          <p:nvPr/>
        </p:nvSpPr>
        <p:spPr>
          <a:xfrm>
            <a:off x="4636658" y="308758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/>
          <p:nvPr/>
        </p:nvCxnSpPr>
        <p:spPr>
          <a:xfrm flipV="1">
            <a:off x="4905286" y="2251883"/>
            <a:ext cx="817524" cy="827381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20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 flipV="1">
            <a:off x="3624607" y="3651742"/>
            <a:ext cx="1137940" cy="824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ipsa 83"/>
          <p:cNvSpPr/>
          <p:nvPr/>
        </p:nvSpPr>
        <p:spPr>
          <a:xfrm>
            <a:off x="4636658" y="308758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/>
          <p:nvPr/>
        </p:nvCxnSpPr>
        <p:spPr>
          <a:xfrm flipV="1">
            <a:off x="4905286" y="2251883"/>
            <a:ext cx="817524" cy="827381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ipsa 79"/>
          <p:cNvSpPr/>
          <p:nvPr/>
        </p:nvSpPr>
        <p:spPr>
          <a:xfrm>
            <a:off x="5785452" y="195927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90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 flipV="1">
            <a:off x="3624607" y="3651742"/>
            <a:ext cx="1137940" cy="824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ipsa 83"/>
          <p:cNvSpPr/>
          <p:nvPr/>
        </p:nvSpPr>
        <p:spPr>
          <a:xfrm>
            <a:off x="4636658" y="308758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/>
          <p:nvPr/>
        </p:nvCxnSpPr>
        <p:spPr>
          <a:xfrm flipV="1">
            <a:off x="4905286" y="2251883"/>
            <a:ext cx="817524" cy="827381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ipsa 79"/>
          <p:cNvSpPr/>
          <p:nvPr/>
        </p:nvSpPr>
        <p:spPr>
          <a:xfrm>
            <a:off x="5785452" y="195927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1" name="Łącznik prosty ze strzałką 80"/>
          <p:cNvCxnSpPr/>
          <p:nvPr/>
        </p:nvCxnSpPr>
        <p:spPr>
          <a:xfrm flipH="1" flipV="1">
            <a:off x="2164598" y="1659322"/>
            <a:ext cx="949118" cy="21011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4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1035240" y="2924809"/>
            <a:ext cx="353485" cy="71747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ze strzałką 19"/>
          <p:cNvCxnSpPr/>
          <p:nvPr/>
        </p:nvCxnSpPr>
        <p:spPr>
          <a:xfrm>
            <a:off x="1979712" y="3933056"/>
            <a:ext cx="1008112" cy="64807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2" name="Łącznik prosty ze strzałką 21"/>
          <p:cNvCxnSpPr/>
          <p:nvPr/>
        </p:nvCxnSpPr>
        <p:spPr>
          <a:xfrm flipV="1">
            <a:off x="3635896" y="4509120"/>
            <a:ext cx="2232248" cy="72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cxnSp>
        <p:nvCxnSpPr>
          <p:cNvPr id="70" name="Łącznik prosty ze strzałką 69"/>
          <p:cNvCxnSpPr/>
          <p:nvPr/>
        </p:nvCxnSpPr>
        <p:spPr>
          <a:xfrm>
            <a:off x="1115616" y="2708920"/>
            <a:ext cx="648072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2" name="Łącznik prosty ze strzałką 71"/>
          <p:cNvCxnSpPr/>
          <p:nvPr/>
        </p:nvCxnSpPr>
        <p:spPr>
          <a:xfrm>
            <a:off x="2411760" y="2852936"/>
            <a:ext cx="792088" cy="50405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4" name="Łącznik prosty ze strzałką 73"/>
          <p:cNvCxnSpPr/>
          <p:nvPr/>
        </p:nvCxnSpPr>
        <p:spPr>
          <a:xfrm flipV="1">
            <a:off x="3779912" y="2276872"/>
            <a:ext cx="864096" cy="86409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6" name="Łącznik prosty ze strzałką 75"/>
          <p:cNvCxnSpPr/>
          <p:nvPr/>
        </p:nvCxnSpPr>
        <p:spPr>
          <a:xfrm flipH="1" flipV="1">
            <a:off x="3779912" y="1052736"/>
            <a:ext cx="72008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2" name="Łącznik prosty ze strzałką 81"/>
          <p:cNvCxnSpPr>
            <a:stCxn id="71" idx="7"/>
            <a:endCxn id="79" idx="3"/>
          </p:cNvCxnSpPr>
          <p:nvPr/>
        </p:nvCxnSpPr>
        <p:spPr>
          <a:xfrm flipV="1">
            <a:off x="2361264" y="2086634"/>
            <a:ext cx="866228" cy="41861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 flipV="1">
            <a:off x="3624607" y="3651742"/>
            <a:ext cx="1137940" cy="824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Elipsa 83"/>
          <p:cNvSpPr/>
          <p:nvPr/>
        </p:nvSpPr>
        <p:spPr>
          <a:xfrm>
            <a:off x="4636658" y="308758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8" name="Łącznik prosty ze strzałką 77"/>
          <p:cNvCxnSpPr/>
          <p:nvPr/>
        </p:nvCxnSpPr>
        <p:spPr>
          <a:xfrm flipV="1">
            <a:off x="4905286" y="2251883"/>
            <a:ext cx="817524" cy="827381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ipsa 79"/>
          <p:cNvSpPr/>
          <p:nvPr/>
        </p:nvSpPr>
        <p:spPr>
          <a:xfrm>
            <a:off x="5785452" y="195927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1" name="Łącznik prosty ze strzałką 80"/>
          <p:cNvCxnSpPr/>
          <p:nvPr/>
        </p:nvCxnSpPr>
        <p:spPr>
          <a:xfrm flipH="1" flipV="1">
            <a:off x="2164598" y="1659322"/>
            <a:ext cx="949118" cy="21011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Elipsa 84"/>
          <p:cNvSpPr/>
          <p:nvPr/>
        </p:nvSpPr>
        <p:spPr>
          <a:xfrm>
            <a:off x="1535412" y="136467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21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>
            <a:off x="5364088" y="2996952"/>
            <a:ext cx="648072" cy="792088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>
            <a:off x="5364088" y="2996952"/>
            <a:ext cx="648072" cy="792088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Łącznik prosty 96"/>
          <p:cNvCxnSpPr/>
          <p:nvPr/>
        </p:nvCxnSpPr>
        <p:spPr>
          <a:xfrm>
            <a:off x="6012160" y="3789040"/>
            <a:ext cx="720080" cy="28803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>
            <a:off x="5364088" y="2996952"/>
            <a:ext cx="648072" cy="792088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Łącznik prosty 96"/>
          <p:cNvCxnSpPr/>
          <p:nvPr/>
        </p:nvCxnSpPr>
        <p:spPr>
          <a:xfrm>
            <a:off x="6012160" y="3789040"/>
            <a:ext cx="720080" cy="28803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Łącznik prosty 98"/>
          <p:cNvCxnSpPr/>
          <p:nvPr/>
        </p:nvCxnSpPr>
        <p:spPr>
          <a:xfrm flipH="1">
            <a:off x="6588224" y="4077072"/>
            <a:ext cx="144016" cy="936104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1944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>
            <a:off x="5364088" y="2996952"/>
            <a:ext cx="648072" cy="792088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Łącznik prosty 96"/>
          <p:cNvCxnSpPr/>
          <p:nvPr/>
        </p:nvCxnSpPr>
        <p:spPr>
          <a:xfrm>
            <a:off x="6012160" y="3789040"/>
            <a:ext cx="720080" cy="28803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Łącznik prosty 98"/>
          <p:cNvCxnSpPr/>
          <p:nvPr/>
        </p:nvCxnSpPr>
        <p:spPr>
          <a:xfrm flipH="1">
            <a:off x="6588224" y="4077072"/>
            <a:ext cx="144016" cy="936104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bjaśnienie prostokątne zaokrąglone 81"/>
          <p:cNvSpPr/>
          <p:nvPr/>
        </p:nvSpPr>
        <p:spPr>
          <a:xfrm>
            <a:off x="7378991" y="4976867"/>
            <a:ext cx="1080120" cy="1685782"/>
          </a:xfrm>
          <a:prstGeom prst="wedgeRoundRectCallout">
            <a:avLst>
              <a:gd name="adj1" fmla="val -118002"/>
              <a:gd name="adj2" fmla="val -523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 smtClean="0"/>
              <a:t>WG</a:t>
            </a:r>
          </a:p>
          <a:p>
            <a:pPr algn="ctr"/>
            <a:endParaRPr lang="pl-PL" sz="1100" dirty="0" smtClean="0"/>
          </a:p>
          <a:p>
            <a:pPr algn="ctr"/>
            <a:r>
              <a:rPr lang="pl-PL" sz="1100" dirty="0" smtClean="0"/>
              <a:t>5-11</a:t>
            </a:r>
          </a:p>
          <a:p>
            <a:pPr algn="ctr"/>
            <a:r>
              <a:rPr lang="pl-PL" sz="1100" dirty="0" smtClean="0"/>
              <a:t>9-11</a:t>
            </a:r>
          </a:p>
          <a:p>
            <a:pPr algn="ctr"/>
            <a:r>
              <a:rPr lang="pl-PL" sz="1100" dirty="0" smtClean="0"/>
              <a:t>12-15</a:t>
            </a:r>
          </a:p>
          <a:p>
            <a:pPr algn="ctr"/>
            <a:r>
              <a:rPr lang="pl-PL" sz="1100" dirty="0" smtClean="0"/>
              <a:t>9-13</a:t>
            </a:r>
          </a:p>
          <a:p>
            <a:pPr algn="ctr"/>
            <a:r>
              <a:rPr lang="pl-PL" sz="1100" dirty="0" smtClean="0"/>
              <a:t>10-13</a:t>
            </a:r>
          </a:p>
          <a:p>
            <a:pPr algn="ctr"/>
            <a:r>
              <a:rPr lang="pl-PL" sz="1100" dirty="0" smtClean="0"/>
              <a:t>14-16</a:t>
            </a:r>
          </a:p>
          <a:p>
            <a:pPr algn="ctr"/>
            <a:r>
              <a:rPr lang="pl-PL" sz="1100" dirty="0" smtClean="0"/>
              <a:t>14-17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12684" r="23844" b="13369"/>
          <a:stretch/>
        </p:blipFill>
        <p:spPr>
          <a:xfrm rot="16200000">
            <a:off x="2429192" y="-1594128"/>
            <a:ext cx="4608512" cy="8606096"/>
          </a:xfrm>
        </p:spPr>
      </p:pic>
      <p:sp>
        <p:nvSpPr>
          <p:cNvPr id="7" name="Prostokąt zaokrąglony 6"/>
          <p:cNvSpPr/>
          <p:nvPr/>
        </p:nvSpPr>
        <p:spPr>
          <a:xfrm rot="286539">
            <a:off x="3874206" y="779802"/>
            <a:ext cx="144016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/>
          <p:cNvSpPr/>
          <p:nvPr/>
        </p:nvSpPr>
        <p:spPr>
          <a:xfrm rot="19927971">
            <a:off x="2006899" y="1071011"/>
            <a:ext cx="102277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zaokrąglony 27"/>
          <p:cNvSpPr/>
          <p:nvPr/>
        </p:nvSpPr>
        <p:spPr>
          <a:xfrm rot="1440299">
            <a:off x="6226273" y="1030420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zaokrąglony 30"/>
          <p:cNvSpPr/>
          <p:nvPr/>
        </p:nvSpPr>
        <p:spPr>
          <a:xfrm rot="447200">
            <a:off x="3787061" y="1872124"/>
            <a:ext cx="434979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 rot="18987134">
            <a:off x="4947353" y="1452296"/>
            <a:ext cx="747013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zaokrąglony 38"/>
          <p:cNvSpPr/>
          <p:nvPr/>
        </p:nvSpPr>
        <p:spPr>
          <a:xfrm rot="18010092">
            <a:off x="844203" y="2037051"/>
            <a:ext cx="735561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 rot="930395">
            <a:off x="2187121" y="1638999"/>
            <a:ext cx="664392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zaokrąglony 40"/>
          <p:cNvSpPr/>
          <p:nvPr/>
        </p:nvSpPr>
        <p:spPr>
          <a:xfrm rot="19917531">
            <a:off x="6276409" y="1801732"/>
            <a:ext cx="616334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zaokrąglony 48"/>
          <p:cNvSpPr/>
          <p:nvPr/>
        </p:nvSpPr>
        <p:spPr>
          <a:xfrm rot="2650226">
            <a:off x="3435415" y="2505098"/>
            <a:ext cx="124409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rostokąt zaokrąglony 49"/>
          <p:cNvSpPr/>
          <p:nvPr/>
        </p:nvSpPr>
        <p:spPr>
          <a:xfrm rot="20936845">
            <a:off x="5292105" y="3283564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zaokrąglony 53"/>
          <p:cNvSpPr/>
          <p:nvPr/>
        </p:nvSpPr>
        <p:spPr>
          <a:xfrm rot="2650226">
            <a:off x="4855478" y="2529237"/>
            <a:ext cx="1022465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zaokrąglony 55"/>
          <p:cNvSpPr/>
          <p:nvPr/>
        </p:nvSpPr>
        <p:spPr>
          <a:xfrm>
            <a:off x="7573757" y="2670155"/>
            <a:ext cx="490630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 rot="20936845">
            <a:off x="6551923" y="4289299"/>
            <a:ext cx="337908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Prostokąt zaokrąglony 68"/>
          <p:cNvSpPr/>
          <p:nvPr/>
        </p:nvSpPr>
        <p:spPr>
          <a:xfrm rot="17891047">
            <a:off x="6129650" y="3555632"/>
            <a:ext cx="1080087" cy="216024"/>
          </a:xfrm>
          <a:prstGeom prst="roundRect">
            <a:avLst/>
          </a:prstGeom>
          <a:solidFill>
            <a:srgbClr val="D9D9D9">
              <a:alpha val="96863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Elipsa 1"/>
          <p:cNvSpPr/>
          <p:nvPr/>
        </p:nvSpPr>
        <p:spPr>
          <a:xfrm>
            <a:off x="506300" y="239594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451537" y="346347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048543" y="4331237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5906285" y="406578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624670" y="1325601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b="1" dirty="0" smtClean="0">
              <a:solidFill>
                <a:srgbClr val="FF0000"/>
              </a:solidFill>
            </a:endParaRPr>
          </a:p>
          <a:p>
            <a:endParaRPr lang="pl-PL" sz="1000" b="1" dirty="0" smtClean="0">
              <a:solidFill>
                <a:srgbClr val="FF0000"/>
              </a:solidFill>
            </a:endParaRP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200 100 400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015716" y="61905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27984" y="52629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6492374" y="57289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7812360" y="1411357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400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4074474" y="125326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4816803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2535592" y="12246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</a:p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720965" y="158721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5741899" y="13312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573757" y="2154922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3335932" y="2394199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150 200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4723698" y="26567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6322165" y="151354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314689" y="2036544"/>
            <a:ext cx="504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170336" y="203758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5175000" y="30178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638766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626226" y="256490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200 150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3923928" y="306896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436096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150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2969755" y="37884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3820242" y="371378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14682" y="39319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681014" y="453002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7884368" y="361482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FF0000"/>
                </a:solidFill>
              </a:rPr>
              <a:t>200</a:t>
            </a:r>
            <a:endParaRPr lang="pl-PL" sz="1000" b="1" dirty="0">
              <a:solidFill>
                <a:srgbClr val="FF0000"/>
              </a:solidFill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640805" y="3268465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2364242" y="371001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3" name="pole tekstowe 62"/>
          <p:cNvSpPr txBox="1"/>
          <p:nvPr/>
        </p:nvSpPr>
        <p:spPr>
          <a:xfrm>
            <a:off x="2957381" y="390285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4524075" y="4707929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897510" y="3737702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7" name="pole tekstowe 66"/>
          <p:cNvSpPr txBox="1"/>
          <p:nvPr/>
        </p:nvSpPr>
        <p:spPr>
          <a:xfrm>
            <a:off x="6233155" y="3667441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68" name="pole tekstowe 67"/>
          <p:cNvSpPr txBox="1"/>
          <p:nvPr/>
        </p:nvSpPr>
        <p:spPr>
          <a:xfrm>
            <a:off x="6887900" y="336860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>
                <a:solidFill>
                  <a:srgbClr val="00B0F0"/>
                </a:solidFill>
              </a:rPr>
              <a:t>200</a:t>
            </a:r>
            <a:endParaRPr lang="pl-PL" sz="1000" b="1" dirty="0">
              <a:solidFill>
                <a:srgbClr val="00B0F0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1869563" y="242088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Elipsa 72"/>
          <p:cNvSpPr/>
          <p:nvPr/>
        </p:nvSpPr>
        <p:spPr>
          <a:xfrm>
            <a:off x="3264567" y="3068960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Elipsa 74"/>
          <p:cNvSpPr/>
          <p:nvPr/>
        </p:nvSpPr>
        <p:spPr>
          <a:xfrm>
            <a:off x="4511281" y="1723386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Elipsa 76"/>
          <p:cNvSpPr/>
          <p:nvPr/>
        </p:nvSpPr>
        <p:spPr>
          <a:xfrm>
            <a:off x="3253278" y="537391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Elipsa 78"/>
          <p:cNvSpPr/>
          <p:nvPr/>
        </p:nvSpPr>
        <p:spPr>
          <a:xfrm>
            <a:off x="3143129" y="1594933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Elipsa 80"/>
          <p:cNvSpPr/>
          <p:nvPr/>
        </p:nvSpPr>
        <p:spPr>
          <a:xfrm>
            <a:off x="1547664" y="1374635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Elipsa 82"/>
          <p:cNvSpPr/>
          <p:nvPr/>
        </p:nvSpPr>
        <p:spPr>
          <a:xfrm>
            <a:off x="4632719" y="3091538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Elipsa 84"/>
          <p:cNvSpPr/>
          <p:nvPr/>
        </p:nvSpPr>
        <p:spPr>
          <a:xfrm>
            <a:off x="5796136" y="1950699"/>
            <a:ext cx="576064" cy="576064"/>
          </a:xfrm>
          <a:prstGeom prst="ellipse">
            <a:avLst/>
          </a:prstGeom>
          <a:solidFill>
            <a:srgbClr val="FFC00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Elipsa 69"/>
          <p:cNvSpPr/>
          <p:nvPr/>
        </p:nvSpPr>
        <p:spPr>
          <a:xfrm>
            <a:off x="5580112" y="692696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Elipsa 71"/>
          <p:cNvSpPr/>
          <p:nvPr/>
        </p:nvSpPr>
        <p:spPr>
          <a:xfrm>
            <a:off x="6959553" y="123489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Elipsa 73"/>
          <p:cNvSpPr/>
          <p:nvPr/>
        </p:nvSpPr>
        <p:spPr>
          <a:xfrm>
            <a:off x="6970842" y="2481607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Elipsa 75"/>
          <p:cNvSpPr/>
          <p:nvPr/>
        </p:nvSpPr>
        <p:spPr>
          <a:xfrm>
            <a:off x="5902011" y="3008241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Elipsa 77"/>
          <p:cNvSpPr/>
          <p:nvPr/>
        </p:nvSpPr>
        <p:spPr>
          <a:xfrm>
            <a:off x="7069702" y="3755173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Elipsa 79"/>
          <p:cNvSpPr/>
          <p:nvPr/>
        </p:nvSpPr>
        <p:spPr>
          <a:xfrm>
            <a:off x="8338994" y="2504185"/>
            <a:ext cx="576064" cy="576064"/>
          </a:xfrm>
          <a:prstGeom prst="ellipse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004048" y="332656"/>
            <a:ext cx="216024" cy="100811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5220072" y="1302627"/>
            <a:ext cx="1008112" cy="470189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/>
          <p:cNvCxnSpPr/>
          <p:nvPr/>
        </p:nvCxnSpPr>
        <p:spPr>
          <a:xfrm>
            <a:off x="6228184" y="1772816"/>
            <a:ext cx="432048" cy="864096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V="1">
            <a:off x="5364088" y="2636912"/>
            <a:ext cx="1296144" cy="360040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>
            <a:off x="5364088" y="2996952"/>
            <a:ext cx="648072" cy="792088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Łącznik prosty 96"/>
          <p:cNvCxnSpPr/>
          <p:nvPr/>
        </p:nvCxnSpPr>
        <p:spPr>
          <a:xfrm>
            <a:off x="6012160" y="3789040"/>
            <a:ext cx="720080" cy="288032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Łącznik prosty 98"/>
          <p:cNvCxnSpPr/>
          <p:nvPr/>
        </p:nvCxnSpPr>
        <p:spPr>
          <a:xfrm flipH="1">
            <a:off x="6588224" y="4077072"/>
            <a:ext cx="144016" cy="936104"/>
          </a:xfrm>
          <a:prstGeom prst="line">
            <a:avLst/>
          </a:prstGeom>
          <a:ln w="76200" cmpd="thinThick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bjaśnienie prostokątne zaokrąglone 81"/>
          <p:cNvSpPr/>
          <p:nvPr/>
        </p:nvSpPr>
        <p:spPr>
          <a:xfrm>
            <a:off x="5148064" y="4941168"/>
            <a:ext cx="1080120" cy="1916832"/>
          </a:xfrm>
          <a:prstGeom prst="wedgeRoundRectCallout">
            <a:avLst>
              <a:gd name="adj1" fmla="val 83682"/>
              <a:gd name="adj2" fmla="val -464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/>
              <a:t>WG</a:t>
            </a:r>
          </a:p>
          <a:p>
            <a:pPr algn="ctr"/>
            <a:r>
              <a:rPr lang="pl-PL" sz="1200" dirty="0" smtClean="0"/>
              <a:t>=400</a:t>
            </a:r>
          </a:p>
          <a:p>
            <a:pPr algn="ctr"/>
            <a:r>
              <a:rPr lang="pl-PL" sz="1200" dirty="0" smtClean="0"/>
              <a:t>+300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=1600</a:t>
            </a:r>
            <a:endParaRPr lang="pl-PL" sz="1200" dirty="0"/>
          </a:p>
        </p:txBody>
      </p:sp>
      <p:sp>
        <p:nvSpPr>
          <p:cNvPr id="87" name="Objaśnienie prostokątne zaokrąglone 86"/>
          <p:cNvSpPr/>
          <p:nvPr/>
        </p:nvSpPr>
        <p:spPr>
          <a:xfrm>
            <a:off x="1043608" y="4581128"/>
            <a:ext cx="1512168" cy="2160240"/>
          </a:xfrm>
          <a:prstGeom prst="wedgeRoundRectCallout">
            <a:avLst>
              <a:gd name="adj1" fmla="val -58309"/>
              <a:gd name="adj2" fmla="val -1265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/>
              <a:t>WE</a:t>
            </a:r>
          </a:p>
          <a:p>
            <a:pPr algn="ctr"/>
            <a:r>
              <a:rPr lang="pl-PL" sz="1200" dirty="0" smtClean="0"/>
              <a:t>=200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+100</a:t>
            </a:r>
          </a:p>
          <a:p>
            <a:pPr algn="ctr"/>
            <a:r>
              <a:rPr lang="pl-PL" sz="1200" dirty="0" smtClean="0"/>
              <a:t>+400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=1600</a:t>
            </a:r>
            <a:endParaRPr lang="pl-PL" sz="1200" dirty="0"/>
          </a:p>
        </p:txBody>
      </p:sp>
      <p:sp>
        <p:nvSpPr>
          <p:cNvPr id="89" name="Objaśnienie prostokątne zaokrąglone 88"/>
          <p:cNvSpPr/>
          <p:nvPr/>
        </p:nvSpPr>
        <p:spPr>
          <a:xfrm>
            <a:off x="7452320" y="4365104"/>
            <a:ext cx="1512168" cy="2304256"/>
          </a:xfrm>
          <a:prstGeom prst="wedgeRoundRectCallout">
            <a:avLst>
              <a:gd name="adj1" fmla="val 34262"/>
              <a:gd name="adj2" fmla="val -10509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/>
              <a:t>WY</a:t>
            </a:r>
          </a:p>
          <a:p>
            <a:pPr algn="ctr"/>
            <a:r>
              <a:rPr lang="pl-PL" sz="1200" dirty="0" smtClean="0"/>
              <a:t>=200</a:t>
            </a:r>
          </a:p>
          <a:p>
            <a:pPr algn="ctr"/>
            <a:r>
              <a:rPr lang="pl-PL" sz="1200" dirty="0" smtClean="0"/>
              <a:t>+100</a:t>
            </a:r>
          </a:p>
          <a:p>
            <a:pPr algn="ctr"/>
            <a:r>
              <a:rPr lang="pl-PL" sz="1200" dirty="0" smtClean="0"/>
              <a:t>+400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+150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+200</a:t>
            </a:r>
          </a:p>
          <a:p>
            <a:pPr algn="ctr"/>
            <a:r>
              <a:rPr lang="pl-PL" sz="1200" dirty="0" smtClean="0"/>
              <a:t>=1600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53262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7" grpId="0" animBg="1"/>
      <p:bldP spid="89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3787</Words>
  <Application>Microsoft Office PowerPoint</Application>
  <PresentationFormat>Pokaz na ekranie (4:3)</PresentationFormat>
  <Paragraphs>3015</Paragraphs>
  <Slides>111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111</vt:i4>
      </vt:variant>
    </vt:vector>
  </HeadingPairs>
  <TitlesOfParts>
    <vt:vector size="115" baseType="lpstr">
      <vt:lpstr>Arial</vt:lpstr>
      <vt:lpstr>Arial Black</vt:lpstr>
      <vt:lpstr>Calibri</vt:lpstr>
      <vt:lpstr>Motyw pakietu Office</vt:lpstr>
      <vt:lpstr>Metoda Forda-Fulkersona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Możliwości zwiększenia przepływu – szukanie nowych łańcuchów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Metoda Forda Fulkersona</dc:title>
  <dc:creator>Rysiek</dc:creator>
  <cp:lastModifiedBy>RP USER</cp:lastModifiedBy>
  <cp:revision>48</cp:revision>
  <dcterms:created xsi:type="dcterms:W3CDTF">2012-11-17T18:37:13Z</dcterms:created>
  <dcterms:modified xsi:type="dcterms:W3CDTF">2017-11-03T16:14:13Z</dcterms:modified>
</cp:coreProperties>
</file>